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E75C9-2C4B-4D8C-A3C4-F8D2204BD120}" type="datetimeFigureOut">
              <a:rPr lang="en-US" smtClean="0"/>
              <a:t>Wed 20.11.19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7C64-265D-41ED-8B36-EC792FFDB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96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E75C9-2C4B-4D8C-A3C4-F8D2204BD120}" type="datetimeFigureOut">
              <a:rPr lang="en-US" smtClean="0"/>
              <a:t>Wed 20.11.19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7C64-265D-41ED-8B36-EC792FFDB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00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E75C9-2C4B-4D8C-A3C4-F8D2204BD120}" type="datetimeFigureOut">
              <a:rPr lang="en-US" smtClean="0"/>
              <a:t>Wed 20.11.19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7C64-265D-41ED-8B36-EC792FFDB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69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E75C9-2C4B-4D8C-A3C4-F8D2204BD120}" type="datetimeFigureOut">
              <a:rPr lang="en-US" smtClean="0"/>
              <a:t>Wed 20.11.19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7C64-265D-41ED-8B36-EC792FFDB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656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E75C9-2C4B-4D8C-A3C4-F8D2204BD120}" type="datetimeFigureOut">
              <a:rPr lang="en-US" smtClean="0"/>
              <a:t>Wed 20.11.19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7C64-265D-41ED-8B36-EC792FFDB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E75C9-2C4B-4D8C-A3C4-F8D2204BD120}" type="datetimeFigureOut">
              <a:rPr lang="en-US" smtClean="0"/>
              <a:t>Wed 20.11.19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7C64-265D-41ED-8B36-EC792FFDB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71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E75C9-2C4B-4D8C-A3C4-F8D2204BD120}" type="datetimeFigureOut">
              <a:rPr lang="en-US" smtClean="0"/>
              <a:t>Wed 20.11.19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7C64-265D-41ED-8B36-EC792FFDB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26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E75C9-2C4B-4D8C-A3C4-F8D2204BD120}" type="datetimeFigureOut">
              <a:rPr lang="en-US" smtClean="0"/>
              <a:t>Wed 20.11.19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7C64-265D-41ED-8B36-EC792FFDB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0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E75C9-2C4B-4D8C-A3C4-F8D2204BD120}" type="datetimeFigureOut">
              <a:rPr lang="en-US" smtClean="0"/>
              <a:t>Wed 20.11.19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7C64-265D-41ED-8B36-EC792FFDB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7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E75C9-2C4B-4D8C-A3C4-F8D2204BD120}" type="datetimeFigureOut">
              <a:rPr lang="en-US" smtClean="0"/>
              <a:t>Wed 20.11.19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7C64-265D-41ED-8B36-EC792FFDB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69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E75C9-2C4B-4D8C-A3C4-F8D2204BD120}" type="datetimeFigureOut">
              <a:rPr lang="en-US" smtClean="0"/>
              <a:t>Wed 20.11.19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7C64-265D-41ED-8B36-EC792FFDB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38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E75C9-2C4B-4D8C-A3C4-F8D2204BD120}" type="datetimeFigureOut">
              <a:rPr lang="en-US" smtClean="0"/>
              <a:t>Wed 20.11.19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47C64-265D-41ED-8B36-EC792FFDB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7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TUMOURS OF THE TESTIS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5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Spread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iii. HAEMATOGENOUS: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Spread from the Teratoma occurs relatively early to the lungs and liver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To the seminoma, this tends to be late in the disease</a:t>
            </a:r>
          </a:p>
        </p:txBody>
      </p:sp>
    </p:spTree>
    <p:extLst>
      <p:ext uri="{BB962C8B-B14F-4D97-AF65-F5344CB8AC3E}">
        <p14:creationId xmlns:p14="http://schemas.microsoft.com/office/powerpoint/2010/main" val="3319163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CLINICAL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Painless swollen testicle or a hard lump on the testis which may be associated with an overlying secondary hydrocele which  sometimes contains blood stained fluid.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Rarely as a painful rapidly enlarging swelling which may be mistaken for orchitis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Rarely gynaecomstia due to production of Paraneoplastic hormones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Metastatic features such as difficulty in breathing ascites and lymphadenopathies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70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INVESTIGATIONS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RADIOLOGICAL INVESTIGATIONS</a:t>
            </a:r>
          </a:p>
          <a:p>
            <a:pPr>
              <a:buFont typeface="Wingdings" pitchFamily="2" charset="2"/>
              <a:buChar char="§"/>
            </a:pPr>
            <a:r>
              <a:rPr lang="en-US" b="1" dirty="0"/>
              <a:t>SCROTAL ULTRASOUND- </a:t>
            </a:r>
            <a:r>
              <a:rPr lang="en-US" dirty="0"/>
              <a:t>Reveals a solid tumour in a hydrocele</a:t>
            </a:r>
          </a:p>
          <a:p>
            <a:pPr>
              <a:buFont typeface="Wingdings" pitchFamily="2" charset="2"/>
              <a:buChar char="§"/>
            </a:pPr>
            <a:r>
              <a:rPr lang="en-US" b="1" dirty="0"/>
              <a:t>SCROTAL CT SCAN</a:t>
            </a:r>
          </a:p>
          <a:p>
            <a:pPr>
              <a:buFont typeface="Wingdings" pitchFamily="2" charset="2"/>
              <a:buChar char="§"/>
            </a:pPr>
            <a:r>
              <a:rPr lang="en-US" b="1" dirty="0"/>
              <a:t>SCROTAL MRI</a:t>
            </a:r>
          </a:p>
          <a:p>
            <a:pPr>
              <a:buFont typeface="Wingdings" pitchFamily="2" charset="2"/>
              <a:buChar char="§"/>
            </a:pPr>
            <a:r>
              <a:rPr lang="en-US" b="1" dirty="0"/>
              <a:t>ABDOMINAL CT SCAN: </a:t>
            </a:r>
            <a:r>
              <a:rPr lang="en-US" dirty="0"/>
              <a:t>To seek secondary spread and also stage the disease</a:t>
            </a:r>
          </a:p>
          <a:p>
            <a:pPr>
              <a:buFont typeface="Wingdings" pitchFamily="2" charset="2"/>
              <a:buChar char="§"/>
            </a:pPr>
            <a:r>
              <a:rPr lang="en-US" b="1" dirty="0"/>
              <a:t>CHEST X-ray: </a:t>
            </a:r>
            <a:r>
              <a:rPr lang="en-US" dirty="0"/>
              <a:t>To seek pulmonary spread</a:t>
            </a:r>
          </a:p>
        </p:txBody>
      </p:sp>
    </p:spTree>
    <p:extLst>
      <p:ext uri="{BB962C8B-B14F-4D97-AF65-F5344CB8AC3E}">
        <p14:creationId xmlns:p14="http://schemas.microsoft.com/office/powerpoint/2010/main" val="3478690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2. LABORATORY INVESTIGATIONS</a:t>
            </a:r>
          </a:p>
          <a:p>
            <a:pPr>
              <a:buFont typeface="Wingdings" pitchFamily="2" charset="2"/>
              <a:buChar char="§"/>
            </a:pPr>
            <a:r>
              <a:rPr lang="en-US" b="1" dirty="0"/>
              <a:t>TUMOUR MAKERS such as</a:t>
            </a:r>
            <a:r>
              <a:rPr lang="en-US" dirty="0"/>
              <a:t>:</a:t>
            </a:r>
          </a:p>
          <a:p>
            <a:pPr marL="514350" indent="-514350">
              <a:buAutoNum type="alphaLcParenR"/>
            </a:pPr>
            <a:r>
              <a:rPr lang="en-US" b="1" dirty="0"/>
              <a:t>Alfa(</a:t>
            </a:r>
            <a:r>
              <a:rPr lang="el-GR" b="1" dirty="0"/>
              <a:t>α</a:t>
            </a:r>
            <a:r>
              <a:rPr lang="en-US" b="1" dirty="0"/>
              <a:t>)feto proteins (AFP): </a:t>
            </a:r>
            <a:r>
              <a:rPr lang="en-US" dirty="0"/>
              <a:t>Produced by teratomas</a:t>
            </a:r>
          </a:p>
          <a:p>
            <a:pPr marL="514350" indent="-514350">
              <a:buAutoNum type="alphaLcParenR"/>
            </a:pPr>
            <a:r>
              <a:rPr lang="en-US" b="1" dirty="0"/>
              <a:t>Beta(ß)human gonadotrophin hormone: </a:t>
            </a:r>
            <a:r>
              <a:rPr lang="en-US" dirty="0"/>
              <a:t>Produced by teratomas and some pure seminomas</a:t>
            </a:r>
          </a:p>
          <a:p>
            <a:pPr marL="514350" indent="-514350">
              <a:buAutoNum type="alphaLcParenR"/>
            </a:pPr>
            <a:r>
              <a:rPr lang="en-US" b="1" dirty="0"/>
              <a:t>Biopsy :</a:t>
            </a:r>
            <a:r>
              <a:rPr lang="en-US" dirty="0"/>
              <a:t> For histology </a:t>
            </a:r>
          </a:p>
          <a:p>
            <a:pPr>
              <a:buFont typeface="Wingdings" pitchFamily="2" charset="2"/>
              <a:buChar char="q"/>
            </a:pPr>
            <a:r>
              <a:rPr lang="en-US" b="1" dirty="0"/>
              <a:t>These makers are useful for making diagnosis and follow ups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010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b="1" dirty="0"/>
              <a:t>Orchidectomy is performed if malignancy is confirmed.</a:t>
            </a:r>
          </a:p>
          <a:p>
            <a:pPr>
              <a:buFontTx/>
              <a:buChar char="-"/>
            </a:pPr>
            <a:r>
              <a:rPr lang="en-US" dirty="0"/>
              <a:t>Inguinal rather than scrotal exploration is performed to avoid exposure to scrotal lymphatics which drain to the inguinal lymphnodes, unlike the spermatic cord which drains into the internal iliac nodes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8727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Treatment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SEMINOMAS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Orchidectomy followed by radiotherapy to the ipsilateral iliac and para-aortic lymphnodes</a:t>
            </a:r>
            <a:r>
              <a:rPr lang="en-US" b="1" dirty="0"/>
              <a:t>( seminomas are highly sensitive to radiotherapy) 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Chemotherapy may also be added for extensive disease.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069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Treatment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TERATOMAS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Orchidectomy combined with chemotherapy. </a:t>
            </a:r>
            <a:r>
              <a:rPr lang="en-US" b="1" dirty="0"/>
              <a:t>(Teratomas are NOT radiosensitive).</a:t>
            </a:r>
          </a:p>
        </p:txBody>
      </p:sp>
    </p:spTree>
    <p:extLst>
      <p:ext uri="{BB962C8B-B14F-4D97-AF65-F5344CB8AC3E}">
        <p14:creationId xmlns:p14="http://schemas.microsoft.com/office/powerpoint/2010/main" val="2671311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EPIDEMIOLOGY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Testicular tumours are the commonest solid malignancies in young adult males although they are relatively common, representing around 2% of malignancies in the males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603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AETIOLOGY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/>
              <a:t>Testicular tumours are associated with the following: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Undescended and ectopic testis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Increased incidence in patients who are infertile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Increased incidence in those who had contra-lateral testicular malignancy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444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TYPES OF TESTICULAR MALIGNACIES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Seminoma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Teratoma- a type of non-</a:t>
            </a:r>
            <a:r>
              <a:rPr lang="en-US" dirty="0" err="1"/>
              <a:t>seminomatous</a:t>
            </a:r>
            <a:r>
              <a:rPr lang="en-US" dirty="0"/>
              <a:t> germ cell tumour ( NSGST)</a:t>
            </a:r>
          </a:p>
        </p:txBody>
      </p:sp>
    </p:spTree>
    <p:extLst>
      <p:ext uri="{BB962C8B-B14F-4D97-AF65-F5344CB8AC3E}">
        <p14:creationId xmlns:p14="http://schemas.microsoft.com/office/powerpoint/2010/main" val="1980077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SEMINONA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Accounts for 60% of testicular malignancies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Arises from seminiferous tubules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Occurs between the ages of 30 and 40 years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It is a relatively slow growing tumour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867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Seminoma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PATHOLOGY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MACROSCOPIC APPERANCE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It is solid appearing like a cut potato on cut section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MICROSCOPIC APPEARANCE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Cells vary from well differentiated spermatocytes to undifferentiated round cells with clear cytoplasm 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Some 10% arise from undescended testes </a:t>
            </a:r>
          </a:p>
        </p:txBody>
      </p:sp>
    </p:spTree>
    <p:extLst>
      <p:ext uri="{BB962C8B-B14F-4D97-AF65-F5344CB8AC3E}">
        <p14:creationId xmlns:p14="http://schemas.microsoft.com/office/powerpoint/2010/main" val="3626149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TERATOMA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Account for 40% of testicular malignancies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Peak incidence age is 20-30 years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It is thought to arise from primitive totipotential germ cells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795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/>
              <a:t>Teratoma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334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PATHOLOGY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MACROSCOPIC APPEARANCE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It has a markedly cystic appearance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Cut surface may appear like colloid </a:t>
            </a:r>
            <a:r>
              <a:rPr lang="en-US" dirty="0" err="1"/>
              <a:t>goitre</a:t>
            </a:r>
            <a:r>
              <a:rPr lang="en-US" dirty="0"/>
              <a:t> with areas of haemorrhage and infarction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MICROSCOPIC APPEARANCE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The cells are very variable and the tumour may contain cartilage, bone, muscle, fat and other tissues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684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SPREAD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6019800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+mj-lt"/>
              <a:buAutoNum type="romanLcPeriod"/>
            </a:pPr>
            <a:r>
              <a:rPr lang="en-US" b="1" dirty="0">
                <a:solidFill>
                  <a:srgbClr val="0070C0"/>
                </a:solidFill>
              </a:rPr>
              <a:t>LOCAL: 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The testis is progressively destroyed by the tumour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Spread through the capsule is unusual , but occasionally in advanced cases there may be ulceration of the scrotum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ii. LYMPHATIC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To the para-aortic L/nodes via the lymphatics accompanying the testicular vein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In advanced cases, there may be enlargement of supraclavicular L/nodes , especially on the left side</a:t>
            </a:r>
          </a:p>
        </p:txBody>
      </p:sp>
    </p:spTree>
    <p:extLst>
      <p:ext uri="{BB962C8B-B14F-4D97-AF65-F5344CB8AC3E}">
        <p14:creationId xmlns:p14="http://schemas.microsoft.com/office/powerpoint/2010/main" val="2892666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543</Words>
  <Application>Microsoft Office PowerPoint</Application>
  <PresentationFormat>On-screen Show (4:3)</PresentationFormat>
  <Paragraphs>74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Office Theme</vt:lpstr>
      <vt:lpstr>TUMOURS OF THE TESTIS</vt:lpstr>
      <vt:lpstr>EPIDEMIOLOGY</vt:lpstr>
      <vt:lpstr>AETIOLOGY</vt:lpstr>
      <vt:lpstr>TYPES OF TESTICULAR MALIGNACIES</vt:lpstr>
      <vt:lpstr>SEMINONA</vt:lpstr>
      <vt:lpstr>Seminoma cont.</vt:lpstr>
      <vt:lpstr>TERATOMA</vt:lpstr>
      <vt:lpstr>Teratoma cont.</vt:lpstr>
      <vt:lpstr>SPREAD</vt:lpstr>
      <vt:lpstr>Spread cont.</vt:lpstr>
      <vt:lpstr>CLINICAL FEATURES</vt:lpstr>
      <vt:lpstr>INVESTIGATIONS</vt:lpstr>
      <vt:lpstr>Cont’d</vt:lpstr>
      <vt:lpstr>TREATMENT</vt:lpstr>
      <vt:lpstr>Treatment cont’d</vt:lpstr>
      <vt:lpstr>Treatment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TUMOURS OF THE TESTIS</dc:title>
  <dc:creator>doctor</dc:creator>
  <cp:lastModifiedBy>Principal's Office</cp:lastModifiedBy>
  <cp:revision>17</cp:revision>
  <cp:lastPrinted>2019-11-20T12:57:21Z</cp:lastPrinted>
  <dcterms:created xsi:type="dcterms:W3CDTF">2019-02-12T17:16:47Z</dcterms:created>
  <dcterms:modified xsi:type="dcterms:W3CDTF">2019-11-20T12:58:10Z</dcterms:modified>
</cp:coreProperties>
</file>